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5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7" r:id="rId5"/>
    <p:sldId id="317" r:id="rId6"/>
    <p:sldId id="277" r:id="rId7"/>
    <p:sldId id="278" r:id="rId8"/>
    <p:sldId id="279" r:id="rId9"/>
    <p:sldId id="321" r:id="rId10"/>
    <p:sldId id="392" r:id="rId11"/>
    <p:sldId id="391" r:id="rId12"/>
  </p:sldIdLst>
  <p:sldSz cx="12192000" cy="6858000"/>
  <p:notesSz cx="6858000" cy="9144000"/>
  <p:custDataLst>
    <p:tags r:id="rId15"/>
  </p:custDataLst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9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/>
              <a:t>Alunos por Ciclo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4.6112850707195917E-2"/>
          <c:y val="0.14239337946893635"/>
          <c:w val="0.92635264516248395"/>
          <c:h val="0.68354078608755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Ensino Doméstico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1º Ciclo</c:v>
                </c:pt>
                <c:pt idx="1">
                  <c:v>2º Ciclo</c:v>
                </c:pt>
                <c:pt idx="2">
                  <c:v>3º Ciclo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CE-42EF-9EA5-4148A3E702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Ensino Individual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1º Ciclo</c:v>
                </c:pt>
                <c:pt idx="1">
                  <c:v>2º Ciclo</c:v>
                </c:pt>
                <c:pt idx="2">
                  <c:v>3º Ciclo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CE-42EF-9EA5-4148A3E70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1287539680"/>
        <c:axId val="1287528448"/>
      </c:barChart>
      <c:catAx>
        <c:axId val="128753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287528448"/>
        <c:crosses val="autoZero"/>
        <c:auto val="1"/>
        <c:lblAlgn val="ctr"/>
        <c:lblOffset val="100"/>
        <c:noMultiLvlLbl val="0"/>
      </c:catAx>
      <c:valAx>
        <c:axId val="1287528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28753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nº Alunos</c:v>
                </c:pt>
              </c:strCache>
            </c:strRef>
          </c:tx>
          <c:spPr>
            <a:solidFill>
              <a:srgbClr val="FFC000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047-451B-B011-1337486D8003}"/>
              </c:ext>
            </c:extLst>
          </c:dPt>
          <c:dLbls>
            <c:dLbl>
              <c:idx val="0"/>
              <c:layout>
                <c:manualLayout>
                  <c:x val="-3.2936526997962914E-2"/>
                  <c:y val="-0.192447878846050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984938475905546E-2"/>
                      <c:h val="7.81811027618545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047-451B-B011-1337486D8003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47-451B-B011-1337486D80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Folha1!$A$2:$A$3</c:f>
              <c:strCache>
                <c:ptCount val="2"/>
                <c:pt idx="0">
                  <c:v>Ensino Doméstico</c:v>
                </c:pt>
                <c:pt idx="1">
                  <c:v>Ensino Individual</c:v>
                </c:pt>
              </c:strCache>
            </c:strRef>
          </c:cat>
          <c:val>
            <c:numRef>
              <c:f>Folha1!$B$2:$B$3</c:f>
              <c:numCache>
                <c:formatCode>General</c:formatCode>
                <c:ptCount val="2"/>
                <c:pt idx="0">
                  <c:v>23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7-451B-B011-1337486D80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341479866287166"/>
          <c:y val="0.43154787779073744"/>
          <c:w val="0.21799304915184636"/>
          <c:h val="0.18027057219571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D24227C-3F79-4894-AF29-54EEA2F15D74}" type="datetime1">
              <a:rPr lang="pt-PT" smtClean="0"/>
              <a:t>31/10/2022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A83782-9536-4DB3-B57F-39CC12543AF1}" type="datetime1">
              <a:rPr lang="pt-PT" smtClean="0"/>
              <a:t>31/10/2022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/>
              <a:t>Clique para editar os Estilos de título do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t-PT" smtClean="0"/>
              <a:t>1</a:t>
            </a:fld>
            <a:endParaRPr lang="pt-PT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DA19AF2-C80C-49F4-A598-86BDB16C8F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3D44CF9-213B-4D28-B0A4-B7B434E666D1}" type="datetime1">
              <a:rPr lang="pt-PT" smtClean="0"/>
              <a:t>31/10/2022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t-PT" smtClean="0"/>
              <a:t>2</a:t>
            </a:fld>
            <a:endParaRPr lang="pt-PT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3985108-E006-403D-9FE5-8A7C2C31A22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13411083-A9F7-4F08-90CE-118CFAE51AF2}" type="datetime1">
              <a:rPr lang="pt-PT" smtClean="0"/>
              <a:t>31/10/2022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pt-PT" smtClean="0"/>
              <a:t>6</a:t>
            </a:fld>
            <a:endParaRPr lang="pt-PT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417EB28-99D4-4647-8F87-064E84CA850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799AC377-C9F6-4CA6-B6A7-56B6FC3EB8CF}" type="datetime1">
              <a:rPr lang="pt-PT" smtClean="0"/>
              <a:t>31/10/2022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t-PT" sz="4800"/>
              <a:t>3DFlutuante</a:t>
            </a:r>
          </a:p>
        </p:txBody>
      </p:sp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</p:grp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údo em 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PT" dirty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PT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</p:grpSp>
      <p:sp>
        <p:nvSpPr>
          <p:cNvPr id="19" name="Forma Livre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t-PT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pt-PT"/>
              <a:t>Clique para editar o estilo de título do Modelo Global</a:t>
            </a:r>
          </a:p>
        </p:txBody>
      </p:sp>
      <p:sp>
        <p:nvSpPr>
          <p:cNvPr id="16" name="Marcador de Posição do Texto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  <p:sp>
        <p:nvSpPr>
          <p:cNvPr id="17" name="Marcador de Posição de Conteúdo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</a:p>
        </p:txBody>
      </p:sp>
      <p:sp>
        <p:nvSpPr>
          <p:cNvPr id="22" name="Marcador de Posição do Texto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t-PT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t-PT"/>
              <a:t>Clique para editar os estilos do texto de Modelo Global</a:t>
            </a:r>
          </a:p>
        </p:txBody>
      </p:sp>
      <p:sp>
        <p:nvSpPr>
          <p:cNvPr id="23" name="Marcador de Posição de Conteúdo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</a:p>
        </p:txBody>
      </p:sp>
      <p:sp>
        <p:nvSpPr>
          <p:cNvPr id="18" name="Marcador de Posição do Texto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t-PT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t-PT"/>
              <a:t>Clique para EDITAR</a:t>
            </a:r>
          </a:p>
        </p:txBody>
      </p:sp>
      <p:sp>
        <p:nvSpPr>
          <p:cNvPr id="21" name="Marcador de Posição de Conteúdo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pt-PT"/>
              <a:t>Clique para editar o estilo de título do Modelo Global</a:t>
            </a:r>
          </a:p>
        </p:txBody>
      </p:sp>
      <p:sp>
        <p:nvSpPr>
          <p:cNvPr id="10" name="Marcador de Posição da Imagem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clus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ítulo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pt-PT"/>
              <a:t>Clique para editar o estilo de título do Modelo Global</a:t>
            </a:r>
            <a:endParaRPr lang="pt-PT" dirty="0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pt-PT">
                <a:solidFill>
                  <a:schemeClr val="tx1">
                    <a:alpha val="60000"/>
                  </a:schemeClr>
                </a:solidFill>
              </a:rPr>
              <a:t>Clique para editar o estilo de subtítulo do Modelo Global</a:t>
            </a:r>
            <a:endParaRPr lang="pt-PT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Marcador de Posição da Imagem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  <a:endParaRPr lang="pt-PT" dirty="0"/>
          </a:p>
        </p:txBody>
      </p:sp>
      <p:sp>
        <p:nvSpPr>
          <p:cNvPr id="42" name="Marcador de Posição da Imagem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PT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</p:grp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pt-PT"/>
              <a:t>Clique para editar o estilo de título do Modelo Global</a:t>
            </a:r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PT"/>
              <a:t>Clique para editar o estilo de subtítulo do Modelo Global</a:t>
            </a:r>
            <a:endParaRPr lang="pt-PT" dirty="0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  <p:sp>
        <p:nvSpPr>
          <p:cNvPr id="19" name="Forma Livre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orma Livre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PT" dirty="0"/>
            </a:p>
          </p:txBody>
        </p:sp>
        <p:sp>
          <p:nvSpPr>
            <p:cNvPr id="36" name="Forma Livre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PT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pt-PT"/>
              <a:t>Clique para editar o estilo de título do Modelo Global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pt-PT" dirty="0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pt-PT"/>
              <a:t>Clique para editar o estilo de título do Modelo Global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pt-PT"/>
              <a:t>Clique para adicionar um título</a:t>
            </a:r>
          </a:p>
        </p:txBody>
      </p:sp>
      <p:sp>
        <p:nvSpPr>
          <p:cNvPr id="7" name="Marcador de Posição de Conteúdo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pt-PT" sz="1600"/>
              <a:t>Clique para adicionar texto</a:t>
            </a:r>
          </a:p>
        </p:txBody>
      </p:sp>
      <p:sp>
        <p:nvSpPr>
          <p:cNvPr id="17" name="Marcador de Posição da Imagem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22" name="Marcador de Posição da Imagem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25" name="Marcador de Posição da Imagem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pt-PT"/>
              <a:t>Clique para editar o estilo de título do Modelo Global</a:t>
            </a:r>
            <a:endParaRPr lang="pt-PT" dirty="0"/>
          </a:p>
        </p:txBody>
      </p:sp>
      <p:sp>
        <p:nvSpPr>
          <p:cNvPr id="12" name="Marcador de Posição da Imagem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18" name="Marcador de Posição da Imagem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19" name="Marcador de Posição da Imagem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20" name="Marcador de Posição da Imagem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Marcador de Posição de Conteúdo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uebra de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a Imagem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pt-PT"/>
              <a:t>Clique para editar o estilo de título do Modelo Global</a:t>
            </a:r>
            <a:endParaRPr lang="pt-PT" dirty="0"/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pt-PT">
                <a:solidFill>
                  <a:schemeClr val="tx1">
                    <a:alpha val="60000"/>
                  </a:schemeClr>
                </a:solidFill>
              </a:rPr>
              <a:t>Clique para editar o estilo de subtítulo do Modelo Global</a:t>
            </a:r>
            <a:endParaRPr lang="pt-PT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Quebra de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a Imagem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pt-PT">
                <a:solidFill>
                  <a:schemeClr val="tx1">
                    <a:alpha val="60000"/>
                  </a:schemeClr>
                </a:solidFill>
              </a:rPr>
              <a:t>Clique para editar o estilo de subtítulo do Modelo Global</a:t>
            </a:r>
            <a:endParaRPr lang="pt-PT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pt-PT"/>
              <a:t>Clique para editar o estilo de título do Modelo Global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Linha Cronológica da Tabela do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PT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PT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t-PT" dirty="0"/>
            </a:lvl1pPr>
          </a:lstStyle>
          <a:p>
            <a:pPr lvl="0" rtl="0">
              <a:lnSpc>
                <a:spcPct val="100000"/>
              </a:lnSpc>
            </a:pPr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pt-PT"/>
              <a:t>Clique para editar o estilo de título do Modelo Global</a:t>
            </a:r>
            <a:endParaRPr lang="pt-PT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orma livre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10" name="Forma livre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11" name="Forma livre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17" name="Marcador de Posição de Conteúdo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  <p:sp>
        <p:nvSpPr>
          <p:cNvPr id="15" name="Marcador de Posição da Imagem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Equi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PT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40" name="Título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pt-PT"/>
              <a:t>Equipa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orma Livre: Forma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53" name="Forma Livre: Forma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</p:grpSp>
      <p:sp>
        <p:nvSpPr>
          <p:cNvPr id="56" name="Marcador de Posição da Imagem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57" name="Marcador de Posição da Imagem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58" name="Marcador de Posição da Imagem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  <a:endParaRPr lang="pt-PT" dirty="0"/>
          </a:p>
        </p:txBody>
      </p:sp>
      <p:sp>
        <p:nvSpPr>
          <p:cNvPr id="59" name="Marcador de Posição da Imagem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pt-PT"/>
              <a:t>Clique no ícone para adicionar uma imagem</a:t>
            </a:r>
          </a:p>
        </p:txBody>
      </p:sp>
      <p:sp>
        <p:nvSpPr>
          <p:cNvPr id="63" name="Marcador de Posição do Texto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t-PT"/>
              <a:t>Nome</a:t>
            </a:r>
          </a:p>
        </p:txBody>
      </p:sp>
      <p:sp>
        <p:nvSpPr>
          <p:cNvPr id="61" name="Marcador de Posição do Texto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t-PT"/>
              <a:t>Cargo</a:t>
            </a:r>
          </a:p>
        </p:txBody>
      </p:sp>
      <p:sp>
        <p:nvSpPr>
          <p:cNvPr id="65" name="Marcador de Posição do Texto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t-PT"/>
              <a:t>Nome</a:t>
            </a:r>
          </a:p>
        </p:txBody>
      </p:sp>
      <p:sp>
        <p:nvSpPr>
          <p:cNvPr id="64" name="Marcador de Posição do Texto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t-PT"/>
              <a:t>Cargo</a:t>
            </a:r>
          </a:p>
        </p:txBody>
      </p:sp>
      <p:sp>
        <p:nvSpPr>
          <p:cNvPr id="67" name="Marcador de Posição do Texto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t-PT"/>
              <a:t>Nome</a:t>
            </a:r>
          </a:p>
        </p:txBody>
      </p:sp>
      <p:sp>
        <p:nvSpPr>
          <p:cNvPr id="66" name="Marcador de Posição do Texto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t-PT"/>
              <a:t>Cargo</a:t>
            </a:r>
          </a:p>
        </p:txBody>
      </p:sp>
      <p:sp>
        <p:nvSpPr>
          <p:cNvPr id="69" name="Marcador de Posição do Texto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pt-PT"/>
              <a:t>Nome</a:t>
            </a:r>
          </a:p>
        </p:txBody>
      </p:sp>
      <p:sp>
        <p:nvSpPr>
          <p:cNvPr id="68" name="Marcador de Posição do Texto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pt-PT"/>
              <a:t>Título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údo de 2 colunas (diapositivo de comparaçã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P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pt-PT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pt-PT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Terça-feira, 2 de fevereiro de 20XX</a:t>
            </a:r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pt-PT"/>
              <a:t>Texto de Rodapé de Exemplo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pt-PT"/>
              <a:t>Clique para editar o estilo do título do Modelo Global</a:t>
            </a:r>
            <a:endParaRPr lang="pt-PT" dirty="0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pt-PT"/>
              <a:t>Clique para editar os Estilos de título do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pt-PT"/>
              <a:t>Terça-feira, 2 de fevereiro de 20XX</a:t>
            </a:r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pt-PT"/>
              <a:t>Texto de Rodapé de Exemplo</a:t>
            </a:r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pt-PT" smtClean="0"/>
              <a:pPr rtl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t-PT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5" Type="http://schemas.openxmlformats.org/officeDocument/2006/relationships/hyperlink" Target="https://files.dre.pt/1s/2021/08/14900/0000900021.pdf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hyperlink" Target="https://www.dge.mec.pt/sites/default/files/Projetos_Curriculares/Aprendizagens_Essenciais/estrategia_cidadania_original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hyperlink" Target="https://www.dge.mec.pt/sites/default/files/Curriculo/Projeto_Autonomia_e_Flexibilidade/perfil_dos_alunos.pdf" TargetMode="External"/><Relationship Id="rId5" Type="http://schemas.openxmlformats.org/officeDocument/2006/relationships/hyperlink" Target="http://www.dge.mec.pt/aprendizagens-essenciais-ensino-basico" TargetMode="External"/><Relationship Id="rId4" Type="http://schemas.openxmlformats.org/officeDocument/2006/relationships/hyperlink" Target="https://www.dge.mec.pt/ensino-individual-e-ensino-domestic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7.xml"/><Relationship Id="rId5" Type="http://schemas.openxmlformats.org/officeDocument/2006/relationships/image" Target="../media/image5.jpeg"/><Relationship Id="rId4" Type="http://schemas.openxmlformats.org/officeDocument/2006/relationships/hyperlink" Target="https://www.dge.mec.pt/portugues-lingua-nao-matern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image" Target="../media/image2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7312" y="386153"/>
            <a:ext cx="3466946" cy="1846684"/>
          </a:xfrm>
        </p:spPr>
        <p:txBody>
          <a:bodyPr rtlCol="0" anchor="b" anchorCtr="0">
            <a:normAutofit/>
          </a:bodyPr>
          <a:lstStyle/>
          <a:p>
            <a:pPr rtl="0"/>
            <a:r>
              <a:rPr lang="pt-PT" sz="4400" dirty="0"/>
              <a:t>Agrupamento de Escolas de Colos</a:t>
            </a:r>
          </a:p>
        </p:txBody>
      </p:sp>
      <p:pic>
        <p:nvPicPr>
          <p:cNvPr id="14" name="Marcador de Posição da Imagem 13" descr="Fundo Digital com Pontos de Dados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83495" y="4837813"/>
            <a:ext cx="3710763" cy="1239026"/>
          </a:xfrm>
        </p:spPr>
        <p:txBody>
          <a:bodyPr rtlCol="0">
            <a:normAutofit/>
          </a:bodyPr>
          <a:lstStyle/>
          <a:p>
            <a:pPr rtl="0"/>
            <a:r>
              <a:rPr lang="pt-PT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Ensino Doméstico e Individual</a:t>
            </a:r>
          </a:p>
        </p:txBody>
      </p:sp>
      <p:pic>
        <p:nvPicPr>
          <p:cNvPr id="5" name="Imagem 4" descr="Uma imagem com texto, ClipArt&#10;&#10;Descrição gerada automaticamente">
            <a:extLst>
              <a:ext uri="{FF2B5EF4-FFF2-40B4-BE49-F238E27FC236}">
                <a16:creationId xmlns:a16="http://schemas.microsoft.com/office/drawing/2014/main" id="{66A7226B-CBB8-F101-DB0C-964A9B39FC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7659" y="2524015"/>
            <a:ext cx="1602433" cy="21011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rma Livre: Forma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pt-PT"/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orma Livre: Forma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/>
            </a:p>
          </p:txBody>
        </p:sp>
        <p:sp>
          <p:nvSpPr>
            <p:cNvPr id="42" name="Forma Livre: Forma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PT"/>
            </a:p>
          </p:txBody>
        </p:sp>
      </p:grpSp>
      <p:sp useBgFill="1">
        <p:nvSpPr>
          <p:cNvPr id="46" name="Retângulo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pic>
        <p:nvPicPr>
          <p:cNvPr id="8" name="Marcador de Posição da Imagem 7" descr="Fundo Digital com Pontos de Dados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660"/>
            <a:ext cx="12192000" cy="6858000"/>
          </a:xfrm>
        </p:spPr>
      </p:pic>
      <p:sp>
        <p:nvSpPr>
          <p:cNvPr id="48" name="Retângulo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/>
          </a:p>
        </p:txBody>
      </p:sp>
      <p:sp>
        <p:nvSpPr>
          <p:cNvPr id="15" name="Título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471" y="2685781"/>
            <a:ext cx="5437187" cy="114551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pt-PT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Escola/Família</a:t>
            </a:r>
            <a:endParaRPr lang="pt-PT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ubtítulo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518" y="1173030"/>
            <a:ext cx="4881339" cy="927018"/>
          </a:xfrm>
        </p:spPr>
        <p:txBody>
          <a:bodyPr vert="horz" wrap="square" lIns="0" tIns="0" rIns="0" bIns="0" rtlCol="0">
            <a:normAutofit fontScale="92500" lnSpcReduction="10000"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pt-PT" kern="1200" dirty="0">
                <a:latin typeface="+mj-lt"/>
                <a:ea typeface="+mn-ea"/>
                <a:cs typeface="+mn-cs"/>
              </a:rPr>
              <a:t>O </a:t>
            </a:r>
            <a:r>
              <a:rPr lang="pt-PT" kern="1200" dirty="0">
                <a:latin typeface="+mj-lt"/>
                <a:ea typeface="+mn-ea"/>
                <a:cs typeface="+mn-cs"/>
                <a:hlinkClick r:id="rId5"/>
              </a:rPr>
              <a:t>decreto-lei 70/2021</a:t>
            </a:r>
            <a:r>
              <a:rPr lang="pt-PT" kern="1200" dirty="0">
                <a:latin typeface="+mj-lt"/>
                <a:ea typeface="+mn-ea"/>
                <a:cs typeface="+mn-cs"/>
              </a:rPr>
              <a:t>, de 3 de agosto aprova o regime jurídico do ensino individual e do ensino doméstico.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2612DFB-19FA-6B15-9A53-A7E3888C52C8}"/>
              </a:ext>
            </a:extLst>
          </p:cNvPr>
          <p:cNvSpPr txBox="1"/>
          <p:nvPr/>
        </p:nvSpPr>
        <p:spPr>
          <a:xfrm>
            <a:off x="647590" y="4646428"/>
            <a:ext cx="6890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Todos participamos no bem comum</a:t>
            </a:r>
            <a:endParaRPr lang="pt-PT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3E174092-82D3-44E0-8948-4096232E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93" y="538258"/>
            <a:ext cx="8848463" cy="1332000"/>
          </a:xfrm>
        </p:spPr>
        <p:txBody>
          <a:bodyPr rtlCol="0"/>
          <a:lstStyle/>
          <a:p>
            <a:pPr rtl="0"/>
            <a:r>
              <a:rPr lang="pt-PT" sz="3600" dirty="0"/>
              <a:t>Ensino Doméstico e Individual - Frequência</a:t>
            </a:r>
          </a:p>
        </p:txBody>
      </p:sp>
      <p:graphicFrame>
        <p:nvGraphicFramePr>
          <p:cNvPr id="11" name="Marcador de Posição de Conteúdo 10" descr="Marcador de Posição do Gráfico de Barras ">
            <a:extLst>
              <a:ext uri="{FF2B5EF4-FFF2-40B4-BE49-F238E27FC236}">
                <a16:creationId xmlns:a16="http://schemas.microsoft.com/office/drawing/2014/main" id="{E4A6D503-95F0-4FD3-86D4-D1170C6E2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884193"/>
              </p:ext>
            </p:extLst>
          </p:nvPr>
        </p:nvGraphicFramePr>
        <p:xfrm>
          <a:off x="2434729" y="1705339"/>
          <a:ext cx="6918592" cy="397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4028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rtlCol="0"/>
          <a:lstStyle/>
          <a:p>
            <a:pPr rtl="0"/>
            <a:r>
              <a:rPr lang="pt-PT" dirty="0"/>
              <a:t>Distribuição Total – 32 alunos</a:t>
            </a:r>
          </a:p>
        </p:txBody>
      </p:sp>
      <p:graphicFrame>
        <p:nvGraphicFramePr>
          <p:cNvPr id="7" name="Marcador de Posição de Conteúdo 6">
            <a:extLst>
              <a:ext uri="{FF2B5EF4-FFF2-40B4-BE49-F238E27FC236}">
                <a16:creationId xmlns:a16="http://schemas.microsoft.com/office/drawing/2014/main" id="{F8AD9B2D-FF4F-B818-A865-D92DEB86E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582343"/>
              </p:ext>
            </p:extLst>
          </p:nvPr>
        </p:nvGraphicFramePr>
        <p:xfrm>
          <a:off x="1542382" y="1881275"/>
          <a:ext cx="8868558" cy="397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9694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554" y="344331"/>
            <a:ext cx="7216028" cy="607496"/>
          </a:xfrm>
        </p:spPr>
        <p:txBody>
          <a:bodyPr rtlCol="0">
            <a:normAutofit/>
          </a:bodyPr>
          <a:lstStyle/>
          <a:p>
            <a:pPr rtl="0"/>
            <a:r>
              <a:rPr lang="pt-PT" dirty="0"/>
              <a:t>Projeto Educativo - orientações</a:t>
            </a:r>
          </a:p>
        </p:txBody>
      </p:sp>
      <p:pic>
        <p:nvPicPr>
          <p:cNvPr id="5" name="Marcador de Posição da Imagem 4" descr="Uma imagem com exterior, céu, edifício, casa&#10;&#10;Descrição gerada automaticamente">
            <a:extLst>
              <a:ext uri="{FF2B5EF4-FFF2-40B4-BE49-F238E27FC236}">
                <a16:creationId xmlns:a16="http://schemas.microsoft.com/office/drawing/2014/main" id="{8478D6D1-2814-C447-5FBD-D92A18155C3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25419" r="25419"/>
          <a:stretch>
            <a:fillRect/>
          </a:stretch>
        </p:blipFill>
        <p:spPr>
          <a:xfrm>
            <a:off x="8218582" y="344331"/>
            <a:ext cx="3529706" cy="3529705"/>
          </a:xfrm>
        </p:spPr>
      </p:pic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464AE63C-D1CA-6D29-9DE2-0FE8EFD5C18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61998" y="1288037"/>
            <a:ext cx="9277760" cy="377972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Ministério da Educação</a:t>
            </a:r>
            <a:endParaRPr lang="pt-P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Aprendizagens Essenciais ano/disciplina</a:t>
            </a:r>
            <a:endParaRPr lang="pt-P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Perfil do Aluno à saída da Escolaridade Obrigatória</a:t>
            </a:r>
            <a:endParaRPr lang="pt-P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Estratégia Nacional de Educação para a Cidadania</a:t>
            </a:r>
            <a:endParaRPr lang="pt-P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alpha val="60000"/>
                  </a:schemeClr>
                </a:solidFill>
              </a:rPr>
              <a:t>Uso das Novas Tecnologias de Informação e Comunicação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alpha val="60000"/>
                  </a:schemeClr>
                </a:solidFill>
              </a:rPr>
              <a:t>Promoção de articulação entre áreas do saber / transversalidade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1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127" y="4376296"/>
            <a:ext cx="8653745" cy="1562959"/>
          </a:xfrm>
        </p:spPr>
        <p:txBody>
          <a:bodyPr rtlCol="0"/>
          <a:lstStyle/>
          <a:p>
            <a:pPr rtl="0"/>
            <a:r>
              <a:rPr lang="pt-PT" sz="4000" dirty="0"/>
              <a:t>Artº12º e) </a:t>
            </a:r>
            <a:br>
              <a:rPr lang="pt-PT" sz="4000" dirty="0"/>
            </a:br>
            <a:r>
              <a:rPr lang="pt-PT" sz="4000" dirty="0"/>
              <a:t>“A assunção do </a:t>
            </a:r>
            <a:r>
              <a:rPr lang="pt-PT" sz="4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português como língua de escolarização</a:t>
            </a:r>
            <a:r>
              <a:rPr lang="pt-PT" sz="4000" dirty="0"/>
              <a:t>(…)”</a:t>
            </a:r>
          </a:p>
        </p:txBody>
      </p:sp>
      <p:pic>
        <p:nvPicPr>
          <p:cNvPr id="16" name="Marcador de Posição da Imagem 15" descr="Fundo Digital com Pontos de Dados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7216028" cy="607496"/>
          </a:xfrm>
        </p:spPr>
        <p:txBody>
          <a:bodyPr rtlCol="0">
            <a:normAutofit fontScale="90000"/>
          </a:bodyPr>
          <a:lstStyle/>
          <a:p>
            <a:pPr rtl="0"/>
            <a:r>
              <a:rPr lang="pt-PT" dirty="0"/>
              <a:t>Monitorização das Aprendizagens</a:t>
            </a:r>
          </a:p>
        </p:txBody>
      </p:sp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464AE63C-D1CA-6D29-9DE2-0FE8EFD5C18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3353" y="1519391"/>
            <a:ext cx="9277760" cy="377972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>
                    <a:alpha val="60000"/>
                  </a:schemeClr>
                </a:solidFill>
              </a:rPr>
              <a:t>Portefólio do Aluno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>
                    <a:alpha val="60000"/>
                  </a:schemeClr>
                </a:solidFill>
              </a:rPr>
              <a:t>Reuniões informais com a Professora-Tutora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>
                    <a:alpha val="60000"/>
                  </a:schemeClr>
                </a:solidFill>
              </a:rPr>
              <a:t>Mostras de Trabalhos realizados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>
                    <a:alpha val="60000"/>
                  </a:schemeClr>
                </a:solidFill>
              </a:rPr>
              <a:t>Entrevista(s) para Avaliação Formativa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>
                    <a:alpha val="60000"/>
                  </a:schemeClr>
                </a:solidFill>
              </a:rPr>
              <a:t>Provas de Equivalência à Frequência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dirty="0"/>
          </a:p>
        </p:txBody>
      </p:sp>
      <p:pic>
        <p:nvPicPr>
          <p:cNvPr id="3" name="Imagem 2" descr="Uma imagem com texto, ClipArt&#10;&#10;Descrição gerada automaticamente">
            <a:extLst>
              <a:ext uri="{FF2B5EF4-FFF2-40B4-BE49-F238E27FC236}">
                <a16:creationId xmlns:a16="http://schemas.microsoft.com/office/drawing/2014/main" id="{70936923-812C-0AC6-58EF-EBFC0F667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2436" y="549275"/>
            <a:ext cx="2196211" cy="2879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8165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/>
          <a:lstStyle/>
          <a:p>
            <a:pPr rtl="0"/>
            <a:r>
              <a:rPr lang="pt-PT" dirty="0"/>
              <a:t>Obrigada</a:t>
            </a:r>
          </a:p>
        </p:txBody>
      </p:sp>
      <p:sp>
        <p:nvSpPr>
          <p:cNvPr id="23" name="Subtítulo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/>
          <a:lstStyle/>
          <a:p>
            <a:pPr rtl="0"/>
            <a:r>
              <a:rPr lang="pt-PT" dirty="0"/>
              <a:t>Professora Paula Margarida Ramos</a:t>
            </a:r>
          </a:p>
          <a:p>
            <a:pPr rtl="0"/>
            <a:r>
              <a:rPr lang="pt-PT" dirty="0"/>
              <a:t>paularamos@aecolos.pt</a:t>
            </a:r>
          </a:p>
          <a:p>
            <a:pPr rtl="0"/>
            <a:r>
              <a:rPr lang="pt-PT" dirty="0"/>
              <a:t>https://aecolos.wixsite.com/aecolos</a:t>
            </a:r>
          </a:p>
        </p:txBody>
      </p:sp>
      <p:pic>
        <p:nvPicPr>
          <p:cNvPr id="27" name="Marcador de Posição da Imagem 26" descr="Fundo Digital com Pontos de Dados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Marcador de Posição da Imagem 32" descr="Fundo Digital com Pontos de Dados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pt-PT" smtClean="0"/>
              <a:pPr rtl="0"/>
              <a:t>8</a:t>
            </a:fld>
            <a:endParaRPr lang="pt-PT"/>
          </a:p>
        </p:txBody>
      </p:sp>
      <p:pic>
        <p:nvPicPr>
          <p:cNvPr id="2" name="Imagem 1" descr="Uma imagem com texto, ClipArt&#10;&#10;Descrição gerada automaticamente">
            <a:extLst>
              <a:ext uri="{FF2B5EF4-FFF2-40B4-BE49-F238E27FC236}">
                <a16:creationId xmlns:a16="http://schemas.microsoft.com/office/drawing/2014/main" id="{F9DA9F28-6FAD-C49F-7AEE-613086A8FB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0074" y="765174"/>
            <a:ext cx="1602433" cy="21011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SLIDE_THUMBNAIL_REFRESH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3DFlutuante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553.tgt.Office_50301373_TF33713516_Win32_OJ112196127.potx" id="{9ECCF92E-9E19-439F-A6B8-9ED18F9821B1}" vid="{432D6865-D7AE-43A6-8BE6-0832ED77F17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{C5A80435-D834-42D7-B175-8CEB1E123D7D}tf33713516_win32</Template>
  <TotalTime>121</TotalTime>
  <Words>166</Words>
  <Application>Microsoft Office PowerPoint</Application>
  <PresentationFormat>Ecrã Panorâmico</PresentationFormat>
  <Paragraphs>36</Paragraphs>
  <Slides>8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Walbaum Display</vt:lpstr>
      <vt:lpstr>3DFlutuanteVTI</vt:lpstr>
      <vt:lpstr>Agrupamento de Escolas de Colos</vt:lpstr>
      <vt:lpstr>Escola/Família</vt:lpstr>
      <vt:lpstr>Ensino Doméstico e Individual - Frequência</vt:lpstr>
      <vt:lpstr>Distribuição Total – 32 alunos</vt:lpstr>
      <vt:lpstr>Projeto Educativo - orientações</vt:lpstr>
      <vt:lpstr>Artº12º e)  “A assunção do português como língua de escolarização(…)”</vt:lpstr>
      <vt:lpstr>Monitorização das Aprendizagens</vt:lpstr>
      <vt:lpstr>Obrigada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Agrupamento de Escolas de Colos</dc:title>
  <dc:creator>Paula Ramos</dc:creator>
  <cp:lastModifiedBy>Paula Ramos</cp:lastModifiedBy>
  <cp:revision>5</cp:revision>
  <dcterms:created xsi:type="dcterms:W3CDTF">2022-10-10T00:25:03Z</dcterms:created>
  <dcterms:modified xsi:type="dcterms:W3CDTF">2022-10-31T13:33:57Z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ArticulateGUID">
    <vt:lpwstr>A81D7DB0-4B90-40CE-8C5A-CA04C04235FC</vt:lpwstr>
  </property>
  <property fmtid="{D5CDD505-2E9C-101B-9397-08002B2CF9AE}" pid="4" name="ArticulatePath">
    <vt:lpwstr>Apresentação Inicial</vt:lpwstr>
  </property>
</Properties>
</file>